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  <p:sldId id="267" r:id="rId7"/>
    <p:sldId id="261" r:id="rId8"/>
    <p:sldId id="262" r:id="rId9"/>
    <p:sldId id="263" r:id="rId10"/>
    <p:sldId id="264" r:id="rId11"/>
    <p:sldId id="265" r:id="rId12"/>
    <p:sldId id="266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124" d="100"/>
          <a:sy n="124" d="100"/>
        </p:scale>
        <p:origin x="-1512" y="-112"/>
      </p:cViewPr>
      <p:guideLst>
        <p:guide orient="horz" pos="220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/>
          <a:lstStyle/>
          <a:p>
            <a:r>
              <a:rPr lang="en-US" sz="4000">
                <a:solidFill>
                  <a:srgbClr val="C00000"/>
                </a:solidFill>
              </a:rPr>
              <a:t>D</a:t>
            </a:r>
            <a:r>
              <a:rPr sz="4000">
                <a:solidFill>
                  <a:srgbClr val="C00000"/>
                </a:solidFill>
              </a:rPr>
              <a:t>ata </a:t>
            </a:r>
            <a:r>
              <a:rPr lang="en-US" sz="4000">
                <a:solidFill>
                  <a:srgbClr val="C00000"/>
                </a:solidFill>
              </a:rPr>
              <a:t>W</a:t>
            </a:r>
            <a:r>
              <a:rPr sz="4000">
                <a:solidFill>
                  <a:srgbClr val="C00000"/>
                </a:solidFill>
              </a:rPr>
              <a:t>rangling on a set of datasets</a:t>
            </a:r>
            <a:endParaRPr sz="400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b="1"/>
              <a:t>Name</a:t>
            </a:r>
            <a:r>
              <a:t>: </a:t>
            </a:r>
            <a:r>
              <a:rPr lang="en-US"/>
              <a:t>P</a:t>
            </a:r>
            <a:r>
              <a:t>riti Mohan kalaskar</a:t>
            </a:r>
          </a:p>
          <a:p>
            <a:r>
              <a:rPr b="1"/>
              <a:t>Organization</a:t>
            </a:r>
            <a:r>
              <a:t>: Nexthikes IT Solutions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4000">
                <a:solidFill>
                  <a:srgbClr val="C00000"/>
                </a:solidFill>
              </a:rPr>
              <a:t>Skewness and Kurtosis</a:t>
            </a:r>
            <a:endParaRPr sz="4000">
              <a:solidFill>
                <a:srgbClr val="C00000"/>
              </a:solidFill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90980" y="1417955"/>
            <a:ext cx="2882900" cy="14681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645" y="3126740"/>
            <a:ext cx="7006590" cy="27152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75" y="1408430"/>
            <a:ext cx="2151380" cy="15824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4000">
                <a:solidFill>
                  <a:srgbClr val="C00000"/>
                </a:solidFill>
              </a:rPr>
              <a:t>Thank You</a:t>
            </a:r>
            <a:endParaRPr sz="400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2800"/>
              <a:t>Thank you for your time and attention!</a:t>
            </a:r>
            <a:endParaRPr sz="2800"/>
          </a:p>
          <a:p>
            <a:r>
              <a:rPr sz="2800"/>
              <a:t>Suggestions and feedback are welcome.</a:t>
            </a:r>
            <a:endParaRPr sz="2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4000">
                <a:solidFill>
                  <a:srgbClr val="C00000"/>
                </a:solidFill>
              </a:rPr>
              <a:t>Datasets Overview</a:t>
            </a:r>
            <a:endParaRPr sz="400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000" b="1"/>
              <a:t>No of Datasets</a:t>
            </a:r>
            <a:r>
              <a:rPr sz="2000"/>
              <a:t>:</a:t>
            </a:r>
            <a:endParaRPr sz="2000"/>
          </a:p>
          <a:p>
            <a:pPr marL="0" indent="457200">
              <a:buNone/>
            </a:pPr>
            <a:r>
              <a:rPr sz="2000"/>
              <a:t> 3 (Dataset_1, Dataset_2, Dataset_3)</a:t>
            </a:r>
            <a:endParaRPr sz="2000"/>
          </a:p>
          <a:p>
            <a:r>
              <a:rPr sz="2000" b="1"/>
              <a:t>No of Merged Datasets</a:t>
            </a:r>
            <a:r>
              <a:rPr sz="2000"/>
              <a:t>: </a:t>
            </a:r>
            <a:endParaRPr sz="2000"/>
          </a:p>
          <a:p>
            <a:pPr marL="0" indent="457200">
              <a:buNone/>
            </a:pPr>
            <a:r>
              <a:rPr sz="2000"/>
              <a:t>2 (Dataset_A, Dataset_B)</a:t>
            </a:r>
            <a:endParaRPr sz="2000"/>
          </a:p>
          <a:p>
            <a:endParaRPr sz="2000"/>
          </a:p>
          <a:p>
            <a:r>
              <a:rPr sz="2000" b="1"/>
              <a:t>Dataset_A</a:t>
            </a:r>
            <a:r>
              <a:rPr sz="2000"/>
              <a:t>:</a:t>
            </a:r>
            <a:endParaRPr sz="2000"/>
          </a:p>
          <a:p>
            <a:pPr marL="0" indent="457200">
              <a:buNone/>
            </a:pPr>
            <a:r>
              <a:rPr sz="2000"/>
              <a:t> Merged from Dataset_1 and Dataset_2</a:t>
            </a:r>
            <a:endParaRPr sz="2000"/>
          </a:p>
          <a:p>
            <a:r>
              <a:rPr sz="2000" b="1"/>
              <a:t>Dataset_B</a:t>
            </a:r>
            <a:r>
              <a:rPr sz="2000"/>
              <a:t>:</a:t>
            </a:r>
            <a:endParaRPr sz="2000"/>
          </a:p>
          <a:p>
            <a:pPr marL="0" indent="457200">
              <a:buNone/>
            </a:pPr>
            <a:r>
              <a:rPr sz="2000"/>
              <a:t> Merged from Dataset_A and Dataset_3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4000">
                <a:solidFill>
                  <a:srgbClr val="C00000"/>
                </a:solidFill>
              </a:rPr>
              <a:t>Steps followed for Data Wrangling</a:t>
            </a:r>
            <a:endParaRPr sz="400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sz="2665"/>
              <a:t>•</a:t>
            </a:r>
            <a:r>
              <a:rPr sz="2220"/>
              <a:t> </a:t>
            </a:r>
            <a:r>
              <a:rPr sz="2000" b="1"/>
              <a:t>Load Dataset</a:t>
            </a:r>
            <a:endParaRPr sz="2000" b="1"/>
          </a:p>
          <a:p>
            <a:pPr marL="0" indent="0">
              <a:buNone/>
            </a:pPr>
            <a:r>
              <a:rPr sz="2000"/>
              <a:t>• </a:t>
            </a:r>
            <a:r>
              <a:rPr sz="2000" b="1"/>
              <a:t>Data Preprocessing</a:t>
            </a:r>
            <a:endParaRPr sz="2000" b="1"/>
          </a:p>
          <a:p>
            <a:pPr marL="0" indent="457200">
              <a:buNone/>
            </a:pPr>
            <a:r>
              <a:rPr sz="2000"/>
              <a:t>- Missing values</a:t>
            </a:r>
            <a:endParaRPr sz="2000"/>
          </a:p>
          <a:p>
            <a:pPr marL="0" indent="457200">
              <a:buNone/>
            </a:pPr>
            <a:r>
              <a:rPr sz="2000"/>
              <a:t>- Duplicate Values</a:t>
            </a:r>
            <a:endParaRPr sz="2000"/>
          </a:p>
          <a:p>
            <a:pPr marL="0" indent="457200">
              <a:buNone/>
            </a:pPr>
            <a:r>
              <a:rPr sz="2000"/>
              <a:t>- Unnecessary columns</a:t>
            </a:r>
            <a:endParaRPr sz="2000"/>
          </a:p>
          <a:p>
            <a:pPr marL="0" indent="457200">
              <a:buNone/>
            </a:pPr>
            <a:r>
              <a:rPr sz="2000"/>
              <a:t>- Data Types</a:t>
            </a:r>
            <a:endParaRPr sz="2000"/>
          </a:p>
          <a:p>
            <a:pPr marL="0" indent="0">
              <a:buNone/>
            </a:pPr>
            <a:r>
              <a:rPr sz="2000"/>
              <a:t>•</a:t>
            </a:r>
            <a:r>
              <a:rPr sz="2000" b="1"/>
              <a:t> EDA</a:t>
            </a:r>
            <a:endParaRPr sz="2000"/>
          </a:p>
          <a:p>
            <a:pPr marL="0" indent="457200">
              <a:buNone/>
            </a:pPr>
            <a:r>
              <a:rPr sz="2000"/>
              <a:t>- Visualisations</a:t>
            </a:r>
            <a:endParaRPr sz="2000"/>
          </a:p>
          <a:p>
            <a:pPr marL="0" indent="457200">
              <a:buNone/>
            </a:pPr>
            <a:r>
              <a:rPr sz="2000"/>
              <a:t>- Correlation (for Dataset_B)</a:t>
            </a:r>
            <a:endParaRPr sz="2000"/>
          </a:p>
          <a:p>
            <a:pPr marL="0" indent="457200">
              <a:buNone/>
            </a:pPr>
            <a:r>
              <a:rPr sz="2000"/>
              <a:t>- Outliers (for Dataset_B)</a:t>
            </a:r>
            <a:endParaRPr sz="2000"/>
          </a:p>
          <a:p>
            <a:pPr marL="0" indent="457200">
              <a:buNone/>
            </a:pPr>
            <a:r>
              <a:rPr sz="2000"/>
              <a:t>- Skewness and Kurtosis (for Dataset_B)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2885"/>
            <a:ext cx="8229600" cy="765175"/>
          </a:xfrm>
        </p:spPr>
        <p:txBody>
          <a:bodyPr>
            <a:normAutofit fontScale="90000"/>
          </a:bodyPr>
          <a:lstStyle/>
          <a:p>
            <a:r>
              <a:rPr sz="4000">
                <a:solidFill>
                  <a:srgbClr val="C00000"/>
                </a:solidFill>
              </a:rPr>
              <a:t>Dataset_1 </a:t>
            </a:r>
            <a:br>
              <a:rPr sz="4000">
                <a:solidFill>
                  <a:srgbClr val="C00000"/>
                </a:solidFill>
              </a:rPr>
            </a:br>
            <a:endParaRPr sz="400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7920"/>
            <a:ext cx="8229600" cy="4988560"/>
          </a:xfrm>
        </p:spPr>
        <p:txBody>
          <a:bodyPr/>
          <a:lstStyle/>
          <a:p>
            <a:pPr marL="0" indent="0">
              <a:buNone/>
            </a:pPr>
            <a:r>
              <a:rPr lang="en-US" sz="2000" b="1"/>
              <a:t>Dataset</a:t>
            </a:r>
            <a:r>
              <a:rPr lang="en-US" sz="2400" b="1"/>
              <a:t>:</a:t>
            </a:r>
            <a:endParaRPr sz="2400"/>
          </a:p>
          <a:p>
            <a:endParaRPr sz="2400"/>
          </a:p>
          <a:p>
            <a:endParaRPr sz="2400"/>
          </a:p>
          <a:p>
            <a:endParaRPr sz="2400"/>
          </a:p>
          <a:p>
            <a:pPr marL="0" indent="0">
              <a:buNone/>
            </a:pPr>
            <a:r>
              <a:rPr lang="en-US" sz="2000" b="1"/>
              <a:t>Visualizations</a:t>
            </a:r>
            <a:r>
              <a:rPr lang="en-US" sz="2000"/>
              <a:t>:</a:t>
            </a:r>
            <a:endParaRPr lang="en-US" sz="2000"/>
          </a:p>
        </p:txBody>
      </p:sp>
      <p:pic>
        <p:nvPicPr>
          <p:cNvPr id="2103403070" name="Picture 1" descr="A screenshot of a computer&#10;&#10;AI-generated content may be incorrect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9750" y="1241425"/>
            <a:ext cx="4784725" cy="1682750"/>
          </a:xfrm>
          <a:prstGeom prst="rect">
            <a:avLst/>
          </a:prstGeom>
        </p:spPr>
      </p:pic>
      <p:pic>
        <p:nvPicPr>
          <p:cNvPr id="331556650" name="Picture 1" descr="A graph with blue lines and numbers&#10;&#10;AI-generated content may be incorrect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45" y="3588385"/>
            <a:ext cx="2100580" cy="2091055"/>
          </a:xfrm>
          <a:prstGeom prst="rect">
            <a:avLst/>
          </a:prstGeom>
        </p:spPr>
      </p:pic>
      <p:pic>
        <p:nvPicPr>
          <p:cNvPr id="1613578231" name="Picture 1" descr="A graph of a number of different weather situations&#10;&#10;AI-generated content may be incorrect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403" y="3532823"/>
            <a:ext cx="2016125" cy="2106295"/>
          </a:xfrm>
          <a:prstGeom prst="rect">
            <a:avLst/>
          </a:prstGeom>
        </p:spPr>
      </p:pic>
      <p:pic>
        <p:nvPicPr>
          <p:cNvPr id="1027902095" name="Picture 1" descr="A pie chart with different colored circles&#10;&#10;AI-generated content may be incorrect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535" y="3669030"/>
            <a:ext cx="2393950" cy="18351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713105"/>
          </a:xfrm>
        </p:spPr>
        <p:txBody>
          <a:bodyPr>
            <a:normAutofit fontScale="90000"/>
          </a:bodyPr>
          <a:lstStyle/>
          <a:p>
            <a:r>
              <a:rPr sz="4000">
                <a:solidFill>
                  <a:srgbClr val="C00000"/>
                </a:solidFill>
              </a:rPr>
              <a:t>Dataset_</a:t>
            </a:r>
            <a:r>
              <a:rPr lang="en-US" sz="4000">
                <a:solidFill>
                  <a:srgbClr val="C00000"/>
                </a:solidFill>
              </a:rPr>
              <a:t>2</a:t>
            </a:r>
            <a:r>
              <a:rPr sz="4000">
                <a:solidFill>
                  <a:srgbClr val="C00000"/>
                </a:solidFill>
              </a:rPr>
              <a:t> </a:t>
            </a:r>
            <a:br>
              <a:rPr sz="4000">
                <a:solidFill>
                  <a:srgbClr val="C00000"/>
                </a:solidFill>
              </a:rPr>
            </a:br>
            <a:endParaRPr sz="400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7920"/>
            <a:ext cx="8229600" cy="4988560"/>
          </a:xfrm>
        </p:spPr>
        <p:txBody>
          <a:bodyPr/>
          <a:lstStyle/>
          <a:p>
            <a:pPr marL="0" indent="0">
              <a:buNone/>
            </a:pPr>
            <a:r>
              <a:rPr lang="en-US" sz="2000" b="1"/>
              <a:t>Dataset</a:t>
            </a:r>
            <a:r>
              <a:rPr lang="en-US" sz="2400" b="1"/>
              <a:t>:</a:t>
            </a:r>
            <a:endParaRPr sz="2400"/>
          </a:p>
          <a:p>
            <a:endParaRPr sz="2400"/>
          </a:p>
          <a:p>
            <a:endParaRPr sz="2400"/>
          </a:p>
          <a:p>
            <a:endParaRPr sz="2400"/>
          </a:p>
          <a:p>
            <a:pPr marL="0" indent="0">
              <a:buNone/>
            </a:pPr>
            <a:r>
              <a:rPr lang="en-US" sz="2000" b="1"/>
              <a:t>Visualizations</a:t>
            </a:r>
            <a:r>
              <a:rPr lang="en-US" sz="2000"/>
              <a:t>:</a:t>
            </a:r>
            <a:endParaRPr lang="en-US" sz="2000"/>
          </a:p>
        </p:txBody>
      </p:sp>
      <p:pic>
        <p:nvPicPr>
          <p:cNvPr id="316380740" name="Picture 1" descr="A screenshot of a graph&#10;&#10;AI-generated content may be incorrect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9275" y="1068070"/>
            <a:ext cx="5074920" cy="1847850"/>
          </a:xfrm>
          <a:prstGeom prst="rect">
            <a:avLst/>
          </a:prstGeom>
        </p:spPr>
      </p:pic>
      <p:pic>
        <p:nvPicPr>
          <p:cNvPr id="1708735764" name="Picture 1" descr="A graph of a distribution of the temperature&#10;&#10;AI-generated content may be incorrect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377565"/>
            <a:ext cx="2834005" cy="2574290"/>
          </a:xfrm>
          <a:prstGeom prst="rect">
            <a:avLst/>
          </a:prstGeom>
        </p:spPr>
      </p:pic>
      <p:pic>
        <p:nvPicPr>
          <p:cNvPr id="775338987" name="Picture 1" descr="A graph of a diagram&#10;&#10;AI-generated content may be incorrect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298" y="3335655"/>
            <a:ext cx="2392045" cy="2404110"/>
          </a:xfrm>
          <a:prstGeom prst="rect">
            <a:avLst/>
          </a:prstGeom>
        </p:spPr>
      </p:pic>
      <p:pic>
        <p:nvPicPr>
          <p:cNvPr id="1371450826" name="Picture 1" descr="A pie chart with a blue triangle&#10;&#10;AI-generated content may be incorrect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785" y="3377248"/>
            <a:ext cx="2236470" cy="24314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73760" y="499745"/>
            <a:ext cx="8229600" cy="713105"/>
          </a:xfrm>
        </p:spPr>
        <p:txBody>
          <a:bodyPr>
            <a:normAutofit fontScale="90000"/>
          </a:bodyPr>
          <a:lstStyle/>
          <a:p>
            <a:r>
              <a:rPr sz="4000">
                <a:solidFill>
                  <a:srgbClr val="C00000"/>
                </a:solidFill>
              </a:rPr>
              <a:t>Dataset_</a:t>
            </a:r>
            <a:r>
              <a:rPr lang="en-US" sz="4000">
                <a:solidFill>
                  <a:srgbClr val="C00000"/>
                </a:solidFill>
              </a:rPr>
              <a:t>3</a:t>
            </a:r>
            <a:r>
              <a:rPr sz="4000">
                <a:solidFill>
                  <a:srgbClr val="C00000"/>
                </a:solidFill>
              </a:rPr>
              <a:t> </a:t>
            </a:r>
            <a:br>
              <a:rPr sz="4000">
                <a:solidFill>
                  <a:srgbClr val="C00000"/>
                </a:solidFill>
              </a:rPr>
            </a:br>
            <a:endParaRPr sz="4000">
              <a:solidFill>
                <a:srgbClr val="C00000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73760" y="1362710"/>
            <a:ext cx="8002905" cy="4988560"/>
          </a:xfrm>
        </p:spPr>
        <p:txBody>
          <a:bodyPr/>
          <a:lstStyle/>
          <a:p>
            <a:pPr marL="0" indent="0">
              <a:buNone/>
            </a:pPr>
            <a:r>
              <a:rPr lang="en-US" sz="2000" b="1"/>
              <a:t>Dataset</a:t>
            </a:r>
            <a:r>
              <a:rPr lang="en-US" sz="2400" b="1"/>
              <a:t>:</a:t>
            </a:r>
            <a:endParaRPr sz="2400"/>
          </a:p>
          <a:p>
            <a:endParaRPr sz="2400"/>
          </a:p>
          <a:p>
            <a:endParaRPr sz="2400"/>
          </a:p>
          <a:p>
            <a:endParaRPr sz="2400"/>
          </a:p>
          <a:p>
            <a:pPr marL="0" indent="0">
              <a:buNone/>
            </a:pPr>
            <a:r>
              <a:rPr lang="en-US" sz="2000" b="1"/>
              <a:t>Visualizations</a:t>
            </a:r>
            <a:r>
              <a:rPr lang="en-US" sz="2000"/>
              <a:t>:</a:t>
            </a:r>
            <a:endParaRPr lang="en-US" sz="2000"/>
          </a:p>
        </p:txBody>
      </p:sp>
      <p:pic>
        <p:nvPicPr>
          <p:cNvPr id="513934514" name="Picture 1" descr="A screenshot of a computer&#10;&#10;AI-generated content may be incorrect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5955" y="1529080"/>
            <a:ext cx="5731510" cy="1533525"/>
          </a:xfrm>
          <a:prstGeom prst="rect">
            <a:avLst/>
          </a:prstGeom>
        </p:spPr>
      </p:pic>
      <p:pic>
        <p:nvPicPr>
          <p:cNvPr id="129334420" name="Picture 1" descr="A graph showing the temperature variation&#10;&#10;AI-generated content may be incorrect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443" y="3526155"/>
            <a:ext cx="2952115" cy="2792730"/>
          </a:xfrm>
          <a:prstGeom prst="rect">
            <a:avLst/>
          </a:prstGeom>
        </p:spPr>
      </p:pic>
      <p:pic>
        <p:nvPicPr>
          <p:cNvPr id="411996397" name="Picture 1" descr="A graph of a number of bars&#10;&#10;AI-generated content may be incorrect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458" y="3725545"/>
            <a:ext cx="2348865" cy="2160270"/>
          </a:xfrm>
          <a:prstGeom prst="rect">
            <a:avLst/>
          </a:prstGeom>
        </p:spPr>
      </p:pic>
      <p:pic>
        <p:nvPicPr>
          <p:cNvPr id="421178660" name="Picture 1" descr="A pie chart with different colored circles&#10;&#10;AI-generated content may be incorrect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0730" y="3764280"/>
            <a:ext cx="2577465" cy="19850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73760" y="499745"/>
            <a:ext cx="8270240" cy="713105"/>
          </a:xfrm>
        </p:spPr>
        <p:txBody>
          <a:bodyPr>
            <a:normAutofit fontScale="90000"/>
          </a:bodyPr>
          <a:p>
            <a:r>
              <a:rPr sz="4000">
                <a:solidFill>
                  <a:srgbClr val="C00000"/>
                </a:solidFill>
              </a:rPr>
              <a:t>Dataset_</a:t>
            </a:r>
            <a:r>
              <a:rPr lang="en-US" sz="4000">
                <a:solidFill>
                  <a:srgbClr val="C00000"/>
                </a:solidFill>
              </a:rPr>
              <a:t>A</a:t>
            </a:r>
            <a:br>
              <a:rPr sz="4000">
                <a:solidFill>
                  <a:srgbClr val="C00000"/>
                </a:solidFill>
              </a:rPr>
            </a:br>
            <a:endParaRPr sz="4000">
              <a:solidFill>
                <a:srgbClr val="C00000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73760" y="1362710"/>
            <a:ext cx="8042275" cy="4988560"/>
          </a:xfrm>
        </p:spPr>
        <p:txBody>
          <a:bodyPr/>
          <a:p>
            <a:pPr marL="0" indent="0">
              <a:buNone/>
            </a:pPr>
            <a:r>
              <a:rPr lang="en-US" altLang="en-US" sz="2400" b="1"/>
              <a:t>Dataset_A(Merged from Dataset_1 and Dataset_2)</a:t>
            </a:r>
            <a:r>
              <a:rPr lang="en-US" sz="2400" b="1"/>
              <a:t>:</a:t>
            </a:r>
            <a:endParaRPr sz="2400"/>
          </a:p>
          <a:p>
            <a:endParaRPr sz="2400"/>
          </a:p>
          <a:p>
            <a:endParaRPr sz="2400"/>
          </a:p>
          <a:p>
            <a:endParaRPr sz="2400"/>
          </a:p>
          <a:p>
            <a:pPr marL="0" indent="0">
              <a:buNone/>
            </a:pPr>
            <a:endParaRPr lang="en-US" sz="2000" b="1"/>
          </a:p>
          <a:p>
            <a:pPr marL="0" indent="0">
              <a:buNone/>
            </a:pPr>
            <a:r>
              <a:rPr lang="en-US" sz="2000" b="1"/>
              <a:t>Visualizations</a:t>
            </a:r>
            <a:r>
              <a:rPr lang="en-US" sz="2000"/>
              <a:t>:</a:t>
            </a:r>
            <a:endParaRPr lang="en-US" sz="2000"/>
          </a:p>
        </p:txBody>
      </p:sp>
      <p:pic>
        <p:nvPicPr>
          <p:cNvPr id="1616603312" name="Picture 1" descr="A screenshot of a computer&#10;&#10;AI-generated content may be incorrect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9360" y="2011680"/>
            <a:ext cx="5932170" cy="1417320"/>
          </a:xfrm>
          <a:prstGeom prst="rect">
            <a:avLst/>
          </a:prstGeom>
        </p:spPr>
      </p:pic>
      <p:pic>
        <p:nvPicPr>
          <p:cNvPr id="542956327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390" y="3815715"/>
            <a:ext cx="2255520" cy="2233295"/>
          </a:xfrm>
          <a:prstGeom prst="rect">
            <a:avLst/>
          </a:prstGeom>
        </p:spPr>
      </p:pic>
      <p:pic>
        <p:nvPicPr>
          <p:cNvPr id="1511950915" name="Picture 1" descr="A pie chart of a type distribution&#10;&#10;AI-generated content may be incorrect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780" y="3742690"/>
            <a:ext cx="2111375" cy="22536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73760" y="499745"/>
            <a:ext cx="8229600" cy="713105"/>
          </a:xfrm>
        </p:spPr>
        <p:txBody>
          <a:bodyPr>
            <a:normAutofit fontScale="90000"/>
          </a:bodyPr>
          <a:p>
            <a:r>
              <a:rPr sz="4000">
                <a:solidFill>
                  <a:srgbClr val="C00000"/>
                </a:solidFill>
              </a:rPr>
              <a:t>Dataset_</a:t>
            </a:r>
            <a:r>
              <a:rPr lang="en-US" sz="4000">
                <a:solidFill>
                  <a:srgbClr val="C00000"/>
                </a:solidFill>
              </a:rPr>
              <a:t>B</a:t>
            </a:r>
            <a:br>
              <a:rPr sz="4000">
                <a:solidFill>
                  <a:srgbClr val="C00000"/>
                </a:solidFill>
              </a:rPr>
            </a:br>
            <a:endParaRPr sz="4000">
              <a:solidFill>
                <a:srgbClr val="C00000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73760" y="1362710"/>
            <a:ext cx="8002905" cy="4988560"/>
          </a:xfrm>
        </p:spPr>
        <p:txBody>
          <a:bodyPr/>
          <a:p>
            <a:pPr marL="0" indent="0">
              <a:buNone/>
            </a:pPr>
            <a:r>
              <a:rPr lang="en-US" altLang="en-US" sz="2400" b="1"/>
              <a:t>Final Dataset_B (Merged from Dataset_3 and Dataset_A)</a:t>
            </a:r>
            <a:r>
              <a:rPr lang="en-US" sz="2400" b="1"/>
              <a:t>:</a:t>
            </a:r>
            <a:endParaRPr sz="2400"/>
          </a:p>
          <a:p>
            <a:endParaRPr sz="2400"/>
          </a:p>
          <a:p>
            <a:endParaRPr sz="2400"/>
          </a:p>
          <a:p>
            <a:endParaRPr sz="2400"/>
          </a:p>
          <a:p>
            <a:pPr marL="0" indent="0">
              <a:buNone/>
            </a:pPr>
            <a:endParaRPr lang="en-US" sz="2000" b="1"/>
          </a:p>
          <a:p>
            <a:pPr marL="0" indent="0">
              <a:buNone/>
            </a:pPr>
            <a:r>
              <a:rPr lang="en-US" sz="2000" b="1"/>
              <a:t>Visualizations</a:t>
            </a:r>
            <a:r>
              <a:rPr lang="en-US" sz="2000"/>
              <a:t>: </a:t>
            </a:r>
            <a:r>
              <a:rPr lang="en-US" altLang="en-US" sz="1800"/>
              <a:t>Histograms of Numeric Features</a:t>
            </a:r>
            <a:endParaRPr lang="en-US" altLang="en-US" sz="1800"/>
          </a:p>
        </p:txBody>
      </p:sp>
      <p:pic>
        <p:nvPicPr>
          <p:cNvPr id="2145946886" name="Picture 1" descr="A screenshot of a calendar&#10;&#10;AI-generated content may be incorrect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2235" y="1936115"/>
            <a:ext cx="6399530" cy="14230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115" y="3758565"/>
            <a:ext cx="1640840" cy="13004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795" y="4019550"/>
            <a:ext cx="1804035" cy="9664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115" y="5059045"/>
            <a:ext cx="1660525" cy="12407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8295" y="5059045"/>
            <a:ext cx="1867535" cy="12630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2175" y="4020820"/>
            <a:ext cx="2636520" cy="19621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4000">
                <a:solidFill>
                  <a:srgbClr val="C00000"/>
                </a:solidFill>
              </a:rPr>
              <a:t>Correlation and Outliers</a:t>
            </a:r>
            <a:endParaRPr sz="400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9930" y="3897630"/>
            <a:ext cx="2251075" cy="2238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585" y="3938905"/>
            <a:ext cx="2639695" cy="22028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585" y="1327785"/>
            <a:ext cx="2519680" cy="253936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35125" y="1327785"/>
            <a:ext cx="2891790" cy="24434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966</Words>
  <Application>WPS Presentation</Application>
  <PresentationFormat>On-screen Show (4:3)</PresentationFormat>
  <Paragraphs>82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Arial</vt:lpstr>
      <vt:lpstr>SimSun</vt:lpstr>
      <vt:lpstr>Wingdings</vt:lpstr>
      <vt:lpstr>Arial</vt:lpstr>
      <vt:lpstr>Calibri</vt:lpstr>
      <vt:lpstr>Microsoft YaHei</vt:lpstr>
      <vt:lpstr>Arial Unicode MS</vt:lpstr>
      <vt:lpstr>Office Theme</vt:lpstr>
      <vt:lpstr>Data wrangling on a set of datasets</vt:lpstr>
      <vt:lpstr>Datasets Overview</vt:lpstr>
      <vt:lpstr>Steps followed for Data Wrangling</vt:lpstr>
      <vt:lpstr>Dataset_1  </vt:lpstr>
      <vt:lpstr>Dataset_2  </vt:lpstr>
      <vt:lpstr>Dataset_3  </vt:lpstr>
      <vt:lpstr>Dataset_A </vt:lpstr>
      <vt:lpstr>Dataset_B </vt:lpstr>
      <vt:lpstr>Correlation and Outliers</vt:lpstr>
      <vt:lpstr>Skewness and Kurtosis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WPS_1720331759</cp:lastModifiedBy>
  <cp:revision>4</cp:revision>
  <dcterms:created xsi:type="dcterms:W3CDTF">2013-01-27T09:14:00Z</dcterms:created>
  <dcterms:modified xsi:type="dcterms:W3CDTF">2025-06-10T04:10:57Z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14D0A24931944225B383E76B56F78177_12</vt:lpwstr>
  </property>
  <property fmtid="{D5CDD505-2E9C-101B-9397-08002B2CF9AE}" pid="3" name="KSOProductBuildVer">
    <vt:lpwstr>1033-12.2.0.21179</vt:lpwstr>
  </property>
</Properties>
</file>